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5"/>
  </p:sldMasterIdLst>
  <p:notesMasterIdLst>
    <p:notesMasterId r:id="rId18"/>
  </p:notesMasterIdLst>
  <p:handoutMasterIdLst>
    <p:handoutMasterId r:id="rId19"/>
  </p:handoutMasterIdLst>
  <p:sldIdLst>
    <p:sldId id="256" r:id="rId6"/>
    <p:sldId id="458" r:id="rId7"/>
    <p:sldId id="464" r:id="rId8"/>
    <p:sldId id="321" r:id="rId9"/>
    <p:sldId id="469" r:id="rId10"/>
    <p:sldId id="459" r:id="rId11"/>
    <p:sldId id="465" r:id="rId12"/>
    <p:sldId id="466" r:id="rId13"/>
    <p:sldId id="470" r:id="rId14"/>
    <p:sldId id="467" r:id="rId15"/>
    <p:sldId id="468" r:id="rId16"/>
    <p:sldId id="363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1pPr>
    <a:lvl2pPr marL="540274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2pPr>
    <a:lvl3pPr marL="108055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3pPr>
    <a:lvl4pPr marL="162082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4pPr>
    <a:lvl5pPr marL="2161099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5pPr>
    <a:lvl6pPr marL="270137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6pPr>
    <a:lvl7pPr marL="324165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7pPr>
    <a:lvl8pPr marL="378192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8pPr>
    <a:lvl9pPr marL="432220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 Wu" initials="DW" lastIdx="2" clrIdx="0">
    <p:extLst>
      <p:ext uri="{19B8F6BF-5375-455C-9EA6-DF929625EA0E}">
        <p15:presenceInfo xmlns:p15="http://schemas.microsoft.com/office/powerpoint/2012/main" userId="ac0f31cbe9b5d117" providerId="Windows Live"/>
      </p:ext>
    </p:extLst>
  </p:cmAuthor>
  <p:cmAuthor id="2" name="Alvin wang" initials="Aw" lastIdx="4" clrIdx="1">
    <p:extLst>
      <p:ext uri="{19B8F6BF-5375-455C-9EA6-DF929625EA0E}">
        <p15:presenceInfo xmlns:p15="http://schemas.microsoft.com/office/powerpoint/2012/main" userId="1e8ff156e54dfd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2F2F2"/>
    <a:srgbClr val="F9EDEF"/>
    <a:srgbClr val="FFCCCC"/>
    <a:srgbClr val="E4AEB7"/>
    <a:srgbClr val="B2B2B2"/>
    <a:srgbClr val="D8ECDB"/>
    <a:srgbClr val="CFAFE7"/>
    <a:srgbClr val="B686DA"/>
    <a:srgbClr val="DC94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7" autoAdjust="0"/>
    <p:restoredTop sz="92000" autoAdjust="0"/>
  </p:normalViewPr>
  <p:slideViewPr>
    <p:cSldViewPr snapToGrid="0" snapToObjects="1" showGuides="1">
      <p:cViewPr varScale="1">
        <p:scale>
          <a:sx n="144" d="100"/>
          <a:sy n="144" d="100"/>
        </p:scale>
        <p:origin x="840" y="200"/>
      </p:cViewPr>
      <p:guideLst>
        <p:guide orient="horz" pos="2160"/>
        <p:guide pos="384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630" y="-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F0141-3732-4D57-B2DC-D3AD93A454E7}" type="datetimeFigureOut">
              <a:rPr lang="zh-CN" altLang="en-US" smtClean="0">
                <a:ea typeface="微软雅黑" panose="020B0503020204020204" pitchFamily="34" charset="-122"/>
              </a:rPr>
              <a:pPr/>
              <a:t>2021/12/25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D7D32-51B5-437C-9C66-E29080E9E54A}" type="slidenum">
              <a:rPr lang="zh-CN" altLang="en-US" smtClean="0">
                <a:ea typeface="微软雅黑" panose="020B0503020204020204" pitchFamily="34" charset="-122"/>
              </a:rPr>
              <a:pPr/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55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12/25/21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1pPr>
    <a:lvl2pPr marL="540274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2pPr>
    <a:lvl3pPr marL="108055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3pPr>
    <a:lvl4pPr marL="162082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4pPr>
    <a:lvl5pPr marL="2161099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5pPr>
    <a:lvl6pPr marL="270137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6pPr>
    <a:lvl7pPr marL="324165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7pPr>
    <a:lvl8pPr marL="378192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8pPr>
    <a:lvl9pPr marL="432220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079720"/>
              </p:ext>
            </p:extLst>
          </p:nvPr>
        </p:nvGraphicFramePr>
        <p:xfrm>
          <a:off x="2117" y="212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92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2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8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5060956"/>
            <a:ext cx="12192000" cy="1800225"/>
          </a:xfrm>
          <a:prstGeom prst="rect">
            <a:avLst/>
          </a:prstGeom>
          <a:solidFill>
            <a:srgbClr val="177B5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8057" tIns="54029" rIns="108057" bIns="54029" anchor="ctr"/>
          <a:lstStyle/>
          <a:p>
            <a:endParaRPr lang="en-US" sz="2133" noProof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ADB0A-0B66-4CB2-B840-465651EE684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706" y="122044"/>
            <a:ext cx="672353" cy="7593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188268"/>
              </p:ext>
            </p:extLst>
          </p:nvPr>
        </p:nvGraphicFramePr>
        <p:xfrm>
          <a:off x="2117" y="1907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74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907"/>
                        <a:ext cx="2116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2707" y="1508760"/>
            <a:ext cx="11074088" cy="4590288"/>
          </a:xfrm>
        </p:spPr>
        <p:txBody>
          <a:bodyPr lIns="0" tIns="0" rIns="0" bIns="0">
            <a:normAutofit/>
          </a:bodyPr>
          <a:lstStyle>
            <a:lvl1pPr>
              <a:spcBef>
                <a:spcPts val="453"/>
              </a:spcBef>
              <a:defRPr sz="1800"/>
            </a:lvl1pPr>
            <a:lvl2pPr marL="540274" indent="-272265">
              <a:spcBef>
                <a:spcPts val="453"/>
              </a:spcBef>
              <a:defRPr sz="1800"/>
            </a:lvl2pPr>
            <a:lvl3pPr marL="1080550" indent="-272265">
              <a:spcBef>
                <a:spcPts val="453"/>
              </a:spcBef>
              <a:defRPr sz="1800"/>
            </a:lvl3pPr>
            <a:lvl4pPr marL="1625079" indent="-276518">
              <a:spcBef>
                <a:spcPts val="453"/>
              </a:spcBef>
              <a:defRPr sz="1800"/>
            </a:lvl4pPr>
            <a:lvl5pPr marL="2433364" indent="-272265">
              <a:spcBef>
                <a:spcPts val="453"/>
              </a:spcBef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283933"/>
              </p:ext>
            </p:extLst>
          </p:nvPr>
        </p:nvGraphicFramePr>
        <p:xfrm>
          <a:off x="2117" y="212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3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2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6913234"/>
              </p:ext>
            </p:extLst>
          </p:nvPr>
        </p:nvGraphicFramePr>
        <p:xfrm>
          <a:off x="1953" y="1594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16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" y="1594"/>
                        <a:ext cx="1953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B57"/>
          </a:solidFill>
          <a:ln w="9525">
            <a:solidFill>
              <a:srgbClr val="177B5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57" tIns="106356" rIns="108057" bIns="106356" rtlCol="0" anchor="ctr" anchorCtr="0"/>
          <a:lstStyle/>
          <a:p>
            <a:pPr algn="ctr"/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ltGray">
          <a:xfrm>
            <a:off x="2516558" y="1738316"/>
            <a:ext cx="7158892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707547766"/>
              </p:ext>
            </p:extLst>
          </p:nvPr>
        </p:nvGraphicFramePr>
        <p:xfrm>
          <a:off x="1953" y="1594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2"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" y="1594"/>
                        <a:ext cx="1953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2708" y="162000"/>
            <a:ext cx="11068061" cy="831600"/>
          </a:xfrm>
          <a:prstGeom prst="rect">
            <a:avLst/>
          </a:prstGeom>
        </p:spPr>
        <p:txBody>
          <a:bodyPr vert="horz" lIns="0" tIns="40522" rIns="0" bIns="40522" rtlCol="0" anchor="ctr" anchorCtr="0">
            <a:noAutofit/>
          </a:bodyPr>
          <a:lstStyle/>
          <a:p>
            <a:r>
              <a:rPr lang="zh-CN" altLang="en-US" noProof="0" dirty="0"/>
              <a:t>单击此处编辑母版标题样式</a:t>
            </a:r>
            <a:endParaRPr lang="en-US" noProof="0" dirty="0"/>
          </a:p>
        </p:txBody>
      </p:sp>
      <p:sp>
        <p:nvSpPr>
          <p:cNvPr id="8" name="Line 115"/>
          <p:cNvSpPr>
            <a:spLocks noChangeShapeType="1"/>
          </p:cNvSpPr>
          <p:nvPr/>
        </p:nvSpPr>
        <p:spPr bwMode="auto">
          <a:xfrm flipH="1">
            <a:off x="0" y="1003300"/>
            <a:ext cx="12192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>
            <a:outerShdw dist="25400" dir="5400000" algn="ctr" rotWithShape="0">
              <a:schemeClr val="folHlink"/>
            </a:outerShdw>
          </a:effectLst>
        </p:spPr>
        <p:txBody>
          <a:bodyPr lIns="108057" tIns="54029" rIns="108057" bIns="54029"/>
          <a:lstStyle/>
          <a:p>
            <a:endParaRPr lang="en-US" sz="2133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11395940" y="6661020"/>
            <a:ext cx="234461" cy="127000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1080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3E389-1311-4796-9190-1F74A8EADEA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08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sz="1067" dirty="0">
              <a:latin typeface="Arial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669945" y="6690180"/>
            <a:ext cx="3824766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indent="0" algn="ctr" defTabSz="10805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Confidential – do not redistribute</a:t>
            </a:r>
            <a:r>
              <a:rPr lang="en-US" sz="800" b="1" kern="1200" baseline="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without written permission from Cloud To Go</a:t>
            </a:r>
            <a:endParaRPr lang="en-US" sz="800" b="1" noProof="0" dirty="0">
              <a:solidFill>
                <a:schemeClr val="bg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62708" y="1508760"/>
            <a:ext cx="11074088" cy="4590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gray">
          <a:xfrm>
            <a:off x="1728896" y="6690180"/>
            <a:ext cx="1492396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indent="0" algn="ctr" defTabSz="10805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Copyright © 2020</a:t>
            </a:r>
            <a:r>
              <a:rPr lang="en-US" sz="800" b="1" baseline="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Cloud To Go</a:t>
            </a:r>
            <a:endParaRPr lang="en-US" sz="800" b="1" noProof="0" dirty="0">
              <a:solidFill>
                <a:schemeClr val="bg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80A4E-BE0D-4BA2-AB0B-CE589DF2BC9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5" y="6420269"/>
            <a:ext cx="347994" cy="3930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108055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080550" rtl="0" eaLnBrk="1" latinLnBrk="0" hangingPunct="1">
        <a:spcBef>
          <a:spcPts val="453"/>
        </a:spcBef>
        <a:buFontTx/>
        <a:buNone/>
        <a:defRPr sz="18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0274" indent="-270137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080550" indent="-270137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626454" indent="-275765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33114" indent="-272015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71512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787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52063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92337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0274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055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2082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61099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0137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4165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8192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2220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537D549-1D5B-4BDD-AD6F-98E2614A52A1}"/>
              </a:ext>
            </a:extLst>
          </p:cNvPr>
          <p:cNvSpPr txBox="1"/>
          <p:nvPr/>
        </p:nvSpPr>
        <p:spPr>
          <a:xfrm>
            <a:off x="4024776" y="2296897"/>
            <a:ext cx="4000198" cy="797311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r"/>
            <a:r>
              <a:rPr lang="en-US" altLang="zh-CN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IPFS</a:t>
            </a:r>
            <a:r>
              <a:rPr lang="zh-CN" altLang="en-US" sz="4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分布式指南</a:t>
            </a:r>
            <a:endParaRPr lang="zh-CN" altLang="en-US" sz="2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BBE73-1CAF-4127-B4BD-1E218A0DE061}"/>
              </a:ext>
            </a:extLst>
          </p:cNvPr>
          <p:cNvSpPr txBox="1"/>
          <p:nvPr/>
        </p:nvSpPr>
        <p:spPr>
          <a:xfrm>
            <a:off x="4149899" y="5669422"/>
            <a:ext cx="3875075" cy="551088"/>
          </a:xfrm>
          <a:prstGeom prst="rect">
            <a:avLst/>
          </a:prstGeom>
          <a:ln w="12700">
            <a:miter lim="400000"/>
          </a:ln>
        </p:spPr>
        <p:txBody>
          <a:bodyPr wrap="none" lIns="89999" tIns="89999" rIns="89999" bIns="89999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2400" b="0" dirty="0"/>
              <a:t>深圳行云创新科技有限公司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235710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>
            <a:extLst>
              <a:ext uri="{FF2B5EF4-FFF2-40B4-BE49-F238E27FC236}">
                <a16:creationId xmlns:a16="http://schemas.microsoft.com/office/drawing/2014/main" id="{063E16D1-B89A-094F-81C9-7038029C58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707" y="1508760"/>
            <a:ext cx="11074088" cy="4590288"/>
          </a:xfrm>
        </p:spPr>
        <p:txBody>
          <a:bodyPr/>
          <a:lstStyle/>
          <a:p>
            <a:r>
              <a:rPr lang="zh-CN" altLang="en-US" b="0" dirty="0"/>
              <a:t>基于</a:t>
            </a:r>
            <a:r>
              <a:rPr lang="en-US" altLang="zh-CN" b="0" dirty="0"/>
              <a:t>git</a:t>
            </a:r>
            <a:r>
              <a:rPr lang="zh-CN" altLang="en-US" b="0" dirty="0"/>
              <a:t> 的分布式版本管理</a:t>
            </a:r>
            <a:endParaRPr lang="en-US" altLang="zh-CN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 版本管理</a:t>
            </a:r>
            <a:endParaRPr lang="zh-CN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84B9EF-EF1D-6341-A044-8B00FFEF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08" y="2590713"/>
            <a:ext cx="7490791" cy="28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8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6">
            <a:extLst>
              <a:ext uri="{FF2B5EF4-FFF2-40B4-BE49-F238E27FC236}">
                <a16:creationId xmlns:a16="http://schemas.microsoft.com/office/drawing/2014/main" id="{3A20F17B-2036-5641-9E39-36EC5ED25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707" y="1508760"/>
            <a:ext cx="11074088" cy="4590288"/>
          </a:xfrm>
        </p:spPr>
        <p:txBody>
          <a:bodyPr/>
          <a:lstStyle/>
          <a:p>
            <a:r>
              <a:rPr lang="zh-CN" altLang="en-US" b="0" dirty="0"/>
              <a:t>所有节点都不在线怎么办？</a:t>
            </a:r>
            <a:endParaRPr lang="en-US" altLang="zh-CN" b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IPFS</a:t>
            </a:r>
            <a:r>
              <a:rPr lang="zh-CN" altLang="en-US" dirty="0"/>
              <a:t> 激励机制</a:t>
            </a:r>
            <a:endParaRPr lang="zh-CN" alt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C71853-4DA2-B84D-8685-BF2EE317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48" y="1980784"/>
            <a:ext cx="7883398" cy="337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7403" y="2545237"/>
            <a:ext cx="3565400" cy="1412864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谢 谢！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612" y="5236611"/>
            <a:ext cx="3000693" cy="1012755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联系我们：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marketing‍@cloudtogo.cn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0755-86955652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09" y="4846320"/>
            <a:ext cx="1785864" cy="1785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508" y="4845269"/>
            <a:ext cx="1782104" cy="17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4" name="文本占位符 6">
            <a:extLst>
              <a:ext uri="{FF2B5EF4-FFF2-40B4-BE49-F238E27FC236}">
                <a16:creationId xmlns:a16="http://schemas.microsoft.com/office/drawing/2014/main" id="{5BBB26D4-C6C1-784F-BBD2-6F0038C62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707" y="1508760"/>
            <a:ext cx="11074088" cy="4590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常见的存储模型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什么是</a:t>
            </a:r>
            <a:r>
              <a:rPr lang="en-US" altLang="zh-CN" dirty="0"/>
              <a:t>IPFS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为什么需要</a:t>
            </a:r>
            <a:r>
              <a:rPr lang="en-US" altLang="zh-CN" dirty="0"/>
              <a:t>IPFS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内容寻址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IPFS</a:t>
            </a:r>
            <a:r>
              <a:rPr lang="zh-CN" altLang="en-US" dirty="0"/>
              <a:t> 存储模型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IPFS</a:t>
            </a:r>
            <a:r>
              <a:rPr lang="zh-CN" altLang="en-US"/>
              <a:t> 版本管理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613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常见存储模型</a:t>
            </a:r>
            <a:endParaRPr lang="zh-CN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5E0E2-834D-4941-A4EC-7A7038A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2" y="1382465"/>
            <a:ext cx="4287601" cy="2297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55F11-DB5E-2947-A842-9DE8E1DC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3507"/>
            <a:ext cx="5273209" cy="2917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FF878-9E71-D442-943E-1A0731F7A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48" y="3707249"/>
            <a:ext cx="5123618" cy="2297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FB0B1-1898-FB47-BB8F-A44656A0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577" y="3624639"/>
            <a:ext cx="3884798" cy="24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IPFS</a:t>
            </a:r>
            <a:endParaRPr lang="zh-CN" altLang="en-US" sz="28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EBBF7DD-4EF0-4BD2-84CF-5C71DACC1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内容寻址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版本控制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P2P</a:t>
            </a:r>
            <a:r>
              <a:rPr lang="zh-CN" altLang="en-US" dirty="0"/>
              <a:t> 分布式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技术实现：</a:t>
            </a:r>
            <a:r>
              <a:rPr lang="en-US" altLang="zh-CN" dirty="0"/>
              <a:t>DHT</a:t>
            </a:r>
            <a:r>
              <a:rPr lang="zh-CN" altLang="en-US" dirty="0"/>
              <a:t>、</a:t>
            </a:r>
            <a:r>
              <a:rPr lang="en-US" altLang="zh-CN" dirty="0"/>
              <a:t>Git</a:t>
            </a:r>
            <a:r>
              <a:rPr lang="zh-CN" altLang="en-US" dirty="0"/>
              <a:t>、</a:t>
            </a:r>
            <a:r>
              <a:rPr lang="en-US" altLang="zh-CN" dirty="0"/>
              <a:t>BitTorrent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不可篡改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925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IPFS</a:t>
            </a:r>
            <a:endParaRPr lang="zh-CN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0B9EB-C19E-3F4D-8019-7FDB1F38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39" y="2136899"/>
            <a:ext cx="1959840" cy="159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6FB413-B7AE-5749-8D86-B80F25361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33" y="2682835"/>
            <a:ext cx="267606" cy="356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F4B58-3771-3D4E-AEEE-9674575FE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779" y="2246984"/>
            <a:ext cx="1684400" cy="15853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2A920B-9600-4E48-B1D8-5D15BC4E19EF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811979" y="2933847"/>
            <a:ext cx="3344800" cy="10579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5F6F0F-16B7-7E4A-B95F-F99A98C8D895}"/>
              </a:ext>
            </a:extLst>
          </p:cNvPr>
          <p:cNvSpPr txBox="1"/>
          <p:nvPr/>
        </p:nvSpPr>
        <p:spPr>
          <a:xfrm>
            <a:off x="4776034" y="2536645"/>
            <a:ext cx="995785" cy="397201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4~24</a:t>
            </a:r>
            <a:r>
              <a:rPr lang="zh-CN" alt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分钟</a:t>
            </a:r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U-Turn Arrow 25">
            <a:extLst>
              <a:ext uri="{FF2B5EF4-FFF2-40B4-BE49-F238E27FC236}">
                <a16:creationId xmlns:a16="http://schemas.microsoft.com/office/drawing/2014/main" id="{D0B33A03-596E-F347-BCAA-8319BFC24C17}"/>
              </a:ext>
            </a:extLst>
          </p:cNvPr>
          <p:cNvSpPr/>
          <p:nvPr/>
        </p:nvSpPr>
        <p:spPr>
          <a:xfrm>
            <a:off x="3099460" y="2136899"/>
            <a:ext cx="4845132" cy="110085"/>
          </a:xfrm>
          <a:prstGeom prst="uturnArrow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ECBD6-0B28-8041-AC71-7AD235D105D9}"/>
              </a:ext>
            </a:extLst>
          </p:cNvPr>
          <p:cNvSpPr txBox="1"/>
          <p:nvPr/>
        </p:nvSpPr>
        <p:spPr>
          <a:xfrm>
            <a:off x="4437976" y="1767295"/>
            <a:ext cx="1242648" cy="397201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请求打开</a:t>
            </a:r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Wiki</a:t>
            </a:r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U-Turn Arrow 30">
            <a:extLst>
              <a:ext uri="{FF2B5EF4-FFF2-40B4-BE49-F238E27FC236}">
                <a16:creationId xmlns:a16="http://schemas.microsoft.com/office/drawing/2014/main" id="{9F41A6F6-612E-6B42-85C6-A85E4B10C65E}"/>
              </a:ext>
            </a:extLst>
          </p:cNvPr>
          <p:cNvSpPr/>
          <p:nvPr/>
        </p:nvSpPr>
        <p:spPr>
          <a:xfrm rot="10800000">
            <a:off x="2832059" y="3765059"/>
            <a:ext cx="5177641" cy="27521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CF58BA-E9D5-AC4B-AFFD-74500D8EFBC0}"/>
              </a:ext>
            </a:extLst>
          </p:cNvPr>
          <p:cNvSpPr txBox="1"/>
          <p:nvPr/>
        </p:nvSpPr>
        <p:spPr>
          <a:xfrm>
            <a:off x="4596047" y="4160517"/>
            <a:ext cx="933268" cy="397201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Wiki</a:t>
            </a:r>
            <a:r>
              <a:rPr lang="zh-CN" alt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网站</a:t>
            </a:r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27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CN" dirty="0"/>
              <a:t>为</a:t>
            </a:r>
            <a:r>
              <a:rPr lang="zh-CN" altLang="en-US" dirty="0"/>
              <a:t>什么需要</a:t>
            </a:r>
            <a:r>
              <a:rPr lang="en-US" altLang="zh-CN" dirty="0"/>
              <a:t>IPFS</a:t>
            </a:r>
            <a:endParaRPr lang="zh-CN" altLang="en-US" sz="28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EBBF7DD-4EF0-4BD2-84CF-5C71DACC1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分发</a:t>
            </a:r>
            <a:r>
              <a:rPr lang="en-US" altLang="zh-CN" b="0" dirty="0">
                <a:latin typeface="FangSong" panose="02010609060101010101" pitchFamily="49" charset="-122"/>
                <a:ea typeface="FangSong" panose="02010609060101010101" pitchFamily="49" charset="-122"/>
              </a:rPr>
              <a:t>PB</a:t>
            </a: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级数据</a:t>
            </a:r>
            <a:endParaRPr lang="en-US" altLang="zh-CN" b="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基于大数据的跨组织计算</a:t>
            </a:r>
            <a:endParaRPr lang="en-US" altLang="zh-CN" b="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高清实时媒体流</a:t>
            </a:r>
            <a:endParaRPr lang="en-US" altLang="zh-CN" b="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防止重要数据文件丢失</a:t>
            </a:r>
            <a:endParaRPr lang="en-US" altLang="zh-CN" b="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dirty="0">
                <a:latin typeface="FangSong" panose="02010609060101010101" pitchFamily="49" charset="-122"/>
                <a:ea typeface="FangSong" panose="02010609060101010101" pitchFamily="49" charset="-122"/>
              </a:rPr>
              <a:t>海量数据的同步与版本管理</a:t>
            </a:r>
            <a:endParaRPr lang="en-US" altLang="zh-CN" b="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40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30BEF6A4-1C0E-6640-BFC9-BE615178B8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707" y="1127464"/>
            <a:ext cx="11074088" cy="4971584"/>
          </a:xfrm>
        </p:spPr>
        <p:txBody>
          <a:bodyPr/>
          <a:lstStyle/>
          <a:p>
            <a:r>
              <a:rPr lang="zh-CN" altLang="en-US" b="0" dirty="0"/>
              <a:t>什么是基于地址寻址？</a:t>
            </a:r>
            <a:endParaRPr lang="en-US" altLang="zh-CN" b="0" dirty="0"/>
          </a:p>
          <a:p>
            <a:r>
              <a:rPr lang="zh-CN" altLang="en-US" b="0" dirty="0"/>
              <a:t>什么是基于内容寻址？</a:t>
            </a:r>
            <a:endParaRPr lang="en-US" altLang="zh-CN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BFC9-6851-BC4A-A16C-4481F398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396" y="1730074"/>
            <a:ext cx="4414209" cy="244369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内容寻址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992C61-EB16-E145-A2F1-3E910698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0" y="1863662"/>
            <a:ext cx="6969195" cy="386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 如何存储（一）</a:t>
            </a:r>
            <a:endParaRPr lang="zh-CN" alt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2D6D3-5A2C-9442-8ABC-8EBD8C17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70" y="1475330"/>
            <a:ext cx="4934500" cy="2301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E94F2-C377-324D-911F-D78D54D5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61" y="1999787"/>
            <a:ext cx="8365435" cy="419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0B85E-A2F0-4602-B4CF-2EFA9E64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 如何存储（二）</a:t>
            </a:r>
            <a:endParaRPr lang="zh-CN" alt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0DEF2D-C53B-5D4E-9555-25FB020C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674522"/>
            <a:ext cx="4345989" cy="450051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4176CDF-462E-4D46-8749-E520D084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56" y="1470990"/>
            <a:ext cx="7175460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P_IDX" val="4"/>
  <p:tag name="THINKCELLPRESENTATIONDONOTDELETE" val="&lt;?xml version=&quot;1.0&quot; encoding=&quot;UTF-16&quot; standalone=&quot;yes&quot;?&gt;&lt;root reqver=&quot;23045&quot;&gt;&lt;version val=&quot;2417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02&quot; g=&quot;6E&quot; b=&quot;4A&quot;/&gt;&lt;m_nBrightness val=&quot;0&quot;/&gt;&lt;/elem&gt;&lt;elem m_fUsage=&quot;9.00000000000000020000E-001&quot;&gt;&lt;m_msothmcolidx val=&quot;0&quot;/&gt;&lt;m_rgb r=&quot;02&quot; g=&quot;75&quot; b=&quot;4A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EGksz.vEmxHeRh91uGO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公共">
  <a:themeElements>
    <a:clrScheme name="Standard colors 1">
      <a:dk1>
        <a:srgbClr val="000000"/>
      </a:dk1>
      <a:lt1>
        <a:srgbClr val="FFFFFF"/>
      </a:lt1>
      <a:dk2>
        <a:srgbClr val="177B57"/>
      </a:dk2>
      <a:lt2>
        <a:srgbClr val="808080"/>
      </a:lt2>
      <a:accent1>
        <a:srgbClr val="E2E2E2"/>
      </a:accent1>
      <a:accent2>
        <a:srgbClr val="BCDEC2"/>
      </a:accent2>
      <a:accent3>
        <a:srgbClr val="B2B2B2"/>
      </a:accent3>
      <a:accent4>
        <a:srgbClr val="4D4D4D"/>
      </a:accent4>
      <a:accent5>
        <a:srgbClr val="D2E0E6"/>
      </a:accent5>
      <a:accent6>
        <a:srgbClr val="79A2B3"/>
      </a:accent6>
      <a:hlink>
        <a:srgbClr val="5BAD82"/>
      </a:hlink>
      <a:folHlink>
        <a:srgbClr val="8EC6A1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  <a:effectLst/>
      </a:spPr>
      <a:bodyPr tIns="90000" bIns="90000" rtlCol="0" anchor="ctr" anchorCtr="0"/>
      <a:lstStyle>
        <a:defPPr algn="ctr">
          <a:defRPr sz="1400" dirty="0" smtClean="0">
            <a:solidFill>
              <a:srgbClr val="000000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90000" bIns="90000" rtlCol="0" anchor="t">
        <a:spAutoFit/>
      </a:bodyPr>
      <a:lstStyle>
        <a:defPPr algn="ctr">
          <a:defRPr sz="1400" dirty="0" smtClean="0">
            <a:solidFill>
              <a:srgbClr val="000000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rca:RCAuthoringProperties xmlns:rca="urn:sharePointPublishingRcaProperties">
  <rca:Converter rca:guid="6dfdc5b4-2a28-4a06-b0c6-ad3901e3a807">
    <rca:property rca:type="InheritParentSettings">False</rca:property>
    <rca:property rca:type="SelectedPageLayout">24</rca:property>
    <rca:property rca:type="SelectedPageField">f55c4d88-1f2e-4ad9-aaa8-819af4ee7ee8</rca:property>
    <rca:property rca:type="SelectedStylesField">a932ec3f-94c1-48b1-b6dc-41aaa6eb7e54</rca:property>
    <rca:property rca:type="CreatePageWithSourceDocument">True</rca:property>
    <rca:property rca:type="AllowChangeLocationConfig">True</rca:property>
    <rca:property rca:type="ConfiguredPageLocation">http://it-network.bcg.com/SiteDirectory/Sharepoint_Platform/TeamSites09/FarmDeploy/iptest</rca:property>
    <rca:property rca:type="CreateSynchronously">False</rca:property>
    <rca:property rca:type="AllowChangeProcessingConfig">True</rca:property>
    <rca:property rca:type="ConverterSpecificSettings"/>
  </rca:Converter>
</rca:RCAuthoring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62B2F57513A547879471749A2268C3" ma:contentTypeVersion="1" ma:contentTypeDescription="Create a new document." ma:contentTypeScope="" ma:versionID="187b2ccb4db15664d5e0eaca524ea8a3">
  <xsd:schema xmlns:xsd="http://www.w3.org/2001/XMLSchema" xmlns:p="http://schemas.microsoft.com/office/2006/metadata/properties" targetNamespace="http://schemas.microsoft.com/office/2006/metadata/properties" ma:root="true" ma:fieldsID="876b2bb4dfc2b028f5344ecdeae42f3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BF56AB9-1D7B-4EEB-B7B0-A85AED613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D2F14E-91D0-46BE-AF0B-03FA64177EC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B87F45E-89F2-4F93-BA38-4E759A2983DE}">
  <ds:schemaRefs>
    <ds:schemaRef ds:uri="urn:sharePointPublishingRcaProperties"/>
  </ds:schemaRefs>
</ds:datastoreItem>
</file>

<file path=customXml/itemProps4.xml><?xml version="1.0" encoding="utf-8"?>
<ds:datastoreItem xmlns:ds="http://schemas.openxmlformats.org/officeDocument/2006/customXml" ds:itemID="{ABDB0175-C2BA-4739-B241-D8A48BED4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BP</Template>
  <TotalTime>33024</TotalTime>
  <Words>151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FangSong</vt:lpstr>
      <vt:lpstr>微软雅黑</vt:lpstr>
      <vt:lpstr>Arial</vt:lpstr>
      <vt:lpstr>Calibri</vt:lpstr>
      <vt:lpstr>公共</vt:lpstr>
      <vt:lpstr>think-cell Slide</vt:lpstr>
      <vt:lpstr>PowerPoint Presentation</vt:lpstr>
      <vt:lpstr>目录</vt:lpstr>
      <vt:lpstr>常见存储模型</vt:lpstr>
      <vt:lpstr>什么是IPFS</vt:lpstr>
      <vt:lpstr>什么是IPFS</vt:lpstr>
      <vt:lpstr>为什么需要IPFS</vt:lpstr>
      <vt:lpstr>内容寻址</vt:lpstr>
      <vt:lpstr>IPFS 如何存储（一）</vt:lpstr>
      <vt:lpstr>IPFS 如何存储（二）</vt:lpstr>
      <vt:lpstr>IPFS 版本管理</vt:lpstr>
      <vt:lpstr>IPFS 激励机制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0</dc:title>
  <dc:creator>Dell</dc:creator>
  <cp:lastModifiedBy>Alvin wang</cp:lastModifiedBy>
  <cp:revision>1889</cp:revision>
  <dcterms:created xsi:type="dcterms:W3CDTF">2015-11-23T07:38:28Z</dcterms:created>
  <dcterms:modified xsi:type="dcterms:W3CDTF">2021-12-25T13:56:12Z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BCG Format</vt:lpwstr>
  </property>
  <property fmtid="{D5CDD505-2E9C-101B-9397-08002B2CF9AE}" pid="4" name="Template Name">
    <vt:lpwstr>A4</vt:lpwstr>
  </property>
  <property fmtid="{D5CDD505-2E9C-101B-9397-08002B2CF9AE}" pid="5" name="_NewReviewCycle">
    <vt:lpwstr/>
  </property>
  <property fmtid="{D5CDD505-2E9C-101B-9397-08002B2CF9AE}" pid="6" name="_new_ms_pID_72543">
    <vt:lpwstr>(3)2wwNRK9fzKVcBFXegjJzXkTacrt2ydC0LZtNliowbNQo5SvJPFYBSqR4T9vFKi9NcQDDUFaE
zA53ynD5kyF+8UXz+VJ+DJv5fuxGPZ1etQW2fBEvlTcyQ35nqQPDjaKFEO1ImdeFVaC41e8Z
hlch734qaYQPmX8FErNPqHyUQbRSQEcFfCuG7ubo1lJFd/V1hLDYrvnw74hjG67s9CmyR81o
zPBr3sFR1qS25EXd69</vt:lpwstr>
  </property>
  <property fmtid="{D5CDD505-2E9C-101B-9397-08002B2CF9AE}" pid="7" name="_new_ms_pID_725431">
    <vt:lpwstr>GFDngTFE1DbDSnsN4vPKW0DZd0twJQynfhGn7I0keK0wB2xsByTxqv
nZmwz5mVmFvOmPLyL/ZMUZMhOUkM9X2WH8t2LrSG1HYWjDQGkX2VHKqri3DAwDyMU5kYxfK2
foQvLavnh8YFyaCLbkOpvza+j2fRLQbdEEzZkvHdNXhxlp+7SQkeBdBlf3GBdIis22YZhAv4
dzTg2oxaOJafWH2OPSGpd0Hcfw/D8ApLmbW+</vt:lpwstr>
  </property>
  <property fmtid="{D5CDD505-2E9C-101B-9397-08002B2CF9AE}" pid="8" name="_new_ms_pID_725432">
    <vt:lpwstr>t8evuDCqxR/AG/JjMmxJ6P7jNZiABycMIiJ/
oZHIqtJ1ld161eoojQMMF+xWr5XSqxNLJ5KHNAbm7gFbieRNAiMCamjYFroIq/HTrCJ7CwKC
</vt:lpwstr>
  </property>
  <property fmtid="{D5CDD505-2E9C-101B-9397-08002B2CF9AE}" pid="9" name="sflag">
    <vt:lpwstr>1448428356</vt:lpwstr>
  </property>
</Properties>
</file>